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DejaVu Sans"/>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DejaVu Sans"/>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DejaVu Sans"/>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E77CEAF8-0E5B-46BB-AB97-976C9EAFA0B3}"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2" name="CustomShape 3"/>
          <p:cNvSpPr/>
          <p:nvPr/>
        </p:nvSpPr>
        <p:spPr>
          <a:xfrm>
            <a:off x="912240" y="1268280"/>
            <a:ext cx="9209520" cy="362880"/>
          </a:xfrm>
          <a:prstGeom prst="rect">
            <a:avLst/>
          </a:prstGeom>
          <a:noFill/>
          <a:ln w="0">
            <a:noFill/>
          </a:ln>
        </p:spPr>
        <p:style>
          <a:lnRef idx="0"/>
          <a:fillRef idx="0"/>
          <a:effectRef idx="0"/>
          <a:fontRef idx="minor"/>
        </p:style>
      </p:sp>
      <p:pic>
        <p:nvPicPr>
          <p:cNvPr id="3" name="Picture 19" descr="Logo_TUC_de_RGB"/>
          <p:cNvPicPr/>
          <p:nvPr/>
        </p:nvPicPr>
        <p:blipFill>
          <a:blip r:embed="rId2"/>
          <a:stretch/>
        </p:blipFill>
        <p:spPr>
          <a:xfrm>
            <a:off x="0" y="0"/>
            <a:ext cx="3053520" cy="563400"/>
          </a:xfrm>
          <a:prstGeom prst="rect">
            <a:avLst/>
          </a:prstGeom>
          <a:ln w="0">
            <a:noFill/>
          </a:ln>
        </p:spPr>
      </p:pic>
      <p:pic>
        <p:nvPicPr>
          <p:cNvPr id="4" name="Grafik 2" descr=""/>
          <p:cNvPicPr/>
          <p:nvPr/>
        </p:nvPicPr>
        <p:blipFill>
          <a:blip r:embed="rId3"/>
          <a:stretch/>
        </p:blipFill>
        <p:spPr>
          <a:xfrm>
            <a:off x="7430400" y="134640"/>
            <a:ext cx="3699360" cy="515520"/>
          </a:xfrm>
          <a:prstGeom prst="rect">
            <a:avLst/>
          </a:prstGeom>
          <a:ln w="0">
            <a:noFill/>
          </a:ln>
        </p:spPr>
      </p:pic>
      <p:sp>
        <p:nvSpPr>
          <p:cNvPr id="5" name="CustomShape 4"/>
          <p:cNvSpPr/>
          <p:nvPr/>
        </p:nvSpPr>
        <p:spPr>
          <a:xfrm>
            <a:off x="912240" y="1268280"/>
            <a:ext cx="9209520" cy="362880"/>
          </a:xfrm>
          <a:prstGeom prst="rect">
            <a:avLst/>
          </a:prstGeom>
          <a:noFill/>
          <a:ln w="0">
            <a:noFill/>
          </a:ln>
        </p:spPr>
        <p:style>
          <a:lnRef idx="0"/>
          <a:fillRef idx="0"/>
          <a:effectRef idx="0"/>
          <a:fontRef idx="minor"/>
        </p:style>
      </p:sp>
      <p:sp>
        <p:nvSpPr>
          <p:cNvPr id="6" name="CustomShape 5"/>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7"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47"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008E0B51-07E3-4DFA-9204-810526FE3E05}"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48" name="CustomShape 3"/>
          <p:cNvSpPr/>
          <p:nvPr/>
        </p:nvSpPr>
        <p:spPr>
          <a:xfrm>
            <a:off x="912240" y="1268280"/>
            <a:ext cx="9209520" cy="362880"/>
          </a:xfrm>
          <a:prstGeom prst="rect">
            <a:avLst/>
          </a:prstGeom>
          <a:noFill/>
          <a:ln w="0">
            <a:noFill/>
          </a:ln>
        </p:spPr>
        <p:style>
          <a:lnRef idx="0"/>
          <a:fillRef idx="0"/>
          <a:effectRef idx="0"/>
          <a:fontRef idx="minor"/>
        </p:style>
      </p:sp>
      <p:pic>
        <p:nvPicPr>
          <p:cNvPr id="49" name="Picture 19" descr="Logo_TUC_de_RGB"/>
          <p:cNvPicPr/>
          <p:nvPr/>
        </p:nvPicPr>
        <p:blipFill>
          <a:blip r:embed="rId2"/>
          <a:stretch/>
        </p:blipFill>
        <p:spPr>
          <a:xfrm>
            <a:off x="0" y="0"/>
            <a:ext cx="3053520" cy="563400"/>
          </a:xfrm>
          <a:prstGeom prst="rect">
            <a:avLst/>
          </a:prstGeom>
          <a:ln w="0">
            <a:noFill/>
          </a:ln>
        </p:spPr>
      </p:pic>
      <p:pic>
        <p:nvPicPr>
          <p:cNvPr id="50" name="Grafik 2" descr=""/>
          <p:cNvPicPr/>
          <p:nvPr/>
        </p:nvPicPr>
        <p:blipFill>
          <a:blip r:embed="rId3"/>
          <a:stretch/>
        </p:blipFill>
        <p:spPr>
          <a:xfrm>
            <a:off x="7430400" y="134640"/>
            <a:ext cx="3699360" cy="515520"/>
          </a:xfrm>
          <a:prstGeom prst="rect">
            <a:avLst/>
          </a:prstGeom>
          <a:ln w="0">
            <a:noFill/>
          </a:ln>
        </p:spPr>
      </p:pic>
      <p:sp>
        <p:nvSpPr>
          <p:cNvPr id="51"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52"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B7101560-B672-4930-8EDF-CC12860AC03E}"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53"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93"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F6486AE8-E260-4B1C-8661-FA877F29C349}"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4" name="CustomShape 3"/>
          <p:cNvSpPr/>
          <p:nvPr/>
        </p:nvSpPr>
        <p:spPr>
          <a:xfrm>
            <a:off x="912240" y="1268280"/>
            <a:ext cx="9209520" cy="362880"/>
          </a:xfrm>
          <a:prstGeom prst="rect">
            <a:avLst/>
          </a:prstGeom>
          <a:noFill/>
          <a:ln w="0">
            <a:noFill/>
          </a:ln>
        </p:spPr>
        <p:style>
          <a:lnRef idx="0"/>
          <a:fillRef idx="0"/>
          <a:effectRef idx="0"/>
          <a:fontRef idx="minor"/>
        </p:style>
      </p:sp>
      <p:pic>
        <p:nvPicPr>
          <p:cNvPr id="95" name="Picture 19" descr="Logo_TUC_de_RGB"/>
          <p:cNvPicPr/>
          <p:nvPr/>
        </p:nvPicPr>
        <p:blipFill>
          <a:blip r:embed="rId2"/>
          <a:stretch/>
        </p:blipFill>
        <p:spPr>
          <a:xfrm>
            <a:off x="0" y="0"/>
            <a:ext cx="3053520" cy="563400"/>
          </a:xfrm>
          <a:prstGeom prst="rect">
            <a:avLst/>
          </a:prstGeom>
          <a:ln w="0">
            <a:noFill/>
          </a:ln>
        </p:spPr>
      </p:pic>
      <p:pic>
        <p:nvPicPr>
          <p:cNvPr id="96" name="Grafik 2" descr=""/>
          <p:cNvPicPr/>
          <p:nvPr/>
        </p:nvPicPr>
        <p:blipFill>
          <a:blip r:embed="rId3"/>
          <a:stretch/>
        </p:blipFill>
        <p:spPr>
          <a:xfrm>
            <a:off x="7430400" y="134640"/>
            <a:ext cx="3699360" cy="515520"/>
          </a:xfrm>
          <a:prstGeom prst="rect">
            <a:avLst/>
          </a:prstGeom>
          <a:ln w="0">
            <a:noFill/>
          </a:ln>
        </p:spPr>
      </p:pic>
      <p:sp>
        <p:nvSpPr>
          <p:cNvPr id="97"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98"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7BFE94DD-9685-43EB-9BA0-775555CA7016}"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99"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39" name="CustomShape 2"/>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FD8229C2-EBF3-4152-B8E0-CC643276FC1F}"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0" name="CustomShape 3"/>
          <p:cNvSpPr/>
          <p:nvPr/>
        </p:nvSpPr>
        <p:spPr>
          <a:xfrm>
            <a:off x="912240" y="1268280"/>
            <a:ext cx="9209520" cy="362880"/>
          </a:xfrm>
          <a:prstGeom prst="rect">
            <a:avLst/>
          </a:prstGeom>
          <a:noFill/>
          <a:ln w="0">
            <a:noFill/>
          </a:ln>
        </p:spPr>
        <p:style>
          <a:lnRef idx="0"/>
          <a:fillRef idx="0"/>
          <a:effectRef idx="0"/>
          <a:fontRef idx="minor"/>
        </p:style>
      </p:sp>
      <p:pic>
        <p:nvPicPr>
          <p:cNvPr id="141" name="Picture 19" descr="Logo_TUC_de_RGB"/>
          <p:cNvPicPr/>
          <p:nvPr/>
        </p:nvPicPr>
        <p:blipFill>
          <a:blip r:embed="rId2"/>
          <a:stretch/>
        </p:blipFill>
        <p:spPr>
          <a:xfrm>
            <a:off x="0" y="0"/>
            <a:ext cx="3053520" cy="563400"/>
          </a:xfrm>
          <a:prstGeom prst="rect">
            <a:avLst/>
          </a:prstGeom>
          <a:ln w="0">
            <a:noFill/>
          </a:ln>
        </p:spPr>
      </p:pic>
      <p:pic>
        <p:nvPicPr>
          <p:cNvPr id="142" name="Grafik 2" descr=""/>
          <p:cNvPicPr/>
          <p:nvPr/>
        </p:nvPicPr>
        <p:blipFill>
          <a:blip r:embed="rId3"/>
          <a:stretch/>
        </p:blipFill>
        <p:spPr>
          <a:xfrm>
            <a:off x="7430400" y="134640"/>
            <a:ext cx="3699360" cy="515520"/>
          </a:xfrm>
          <a:prstGeom prst="rect">
            <a:avLst/>
          </a:prstGeom>
          <a:ln w="0">
            <a:noFill/>
          </a:ln>
        </p:spPr>
      </p:pic>
      <p:sp>
        <p:nvSpPr>
          <p:cNvPr id="143" name="CustomShape 4"/>
          <p:cNvSpPr/>
          <p:nvPr/>
        </p:nvSpPr>
        <p:spPr>
          <a:xfrm>
            <a:off x="11444760" y="0"/>
            <a:ext cx="742680" cy="6851520"/>
          </a:xfrm>
          <a:prstGeom prst="rect">
            <a:avLst/>
          </a:prstGeom>
          <a:solidFill>
            <a:srgbClr val="000000">
              <a:alpha val="10000"/>
            </a:srgbClr>
          </a:solidFill>
          <a:ln w="0">
            <a:noFill/>
          </a:ln>
        </p:spPr>
        <p:style>
          <a:lnRef idx="0"/>
          <a:fillRef idx="0"/>
          <a:effectRef idx="0"/>
          <a:fontRef idx="minor"/>
        </p:style>
      </p:sp>
      <p:sp>
        <p:nvSpPr>
          <p:cNvPr id="144" name="CustomShape 5"/>
          <p:cNvSpPr/>
          <p:nvPr/>
        </p:nvSpPr>
        <p:spPr>
          <a:xfrm>
            <a:off x="11438640" y="6453360"/>
            <a:ext cx="7596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fld id="{15E7DA88-3FA8-4CB4-BF65-3A2B187EDD70}" type="slidenum">
              <a:rPr b="0" lang="de-DE" sz="1800" spc="-1" strike="noStrike">
                <a:solidFill>
                  <a:srgbClr val="808080"/>
                </a:solidFill>
                <a:latin typeface="Arial Unicode MS"/>
                <a:ea typeface="DejaVu Sans"/>
              </a:rPr>
              <a:t>&lt;number&gt;</a:t>
            </a:fld>
            <a:endParaRPr b="0" lang="en-US" sz="1800" spc="-1" strike="noStrike">
              <a:latin typeface="DejaVu Sans"/>
            </a:endParaRPr>
          </a:p>
        </p:txBody>
      </p:sp>
      <p:sp>
        <p:nvSpPr>
          <p:cNvPr id="145" name="CustomShape 6"/>
          <p:cNvSpPr/>
          <p:nvPr/>
        </p:nvSpPr>
        <p:spPr>
          <a:xfrm>
            <a:off x="0" y="6642720"/>
            <a:ext cx="121806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DejaVu Sans"/>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DejaVu Sans"/>
              </a:rPr>
              <a:t>Click to edit the title text format</a:t>
            </a:r>
            <a:endParaRPr b="0" lang="en-US" sz="4400" spc="-1" strike="noStrike">
              <a:latin typeface="DejaVu Sans"/>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DejaVu Sans"/>
              </a:rPr>
              <a:t>Click to edit the outline text format</a:t>
            </a:r>
            <a:endParaRPr b="0" lang="en-US" sz="3200" spc="-1" strike="noStrike">
              <a:latin typeface="DejaVu Sans"/>
            </a:endParaRPr>
          </a:p>
          <a:p>
            <a:pPr lvl="1" marL="864000" indent="-324000">
              <a:spcBef>
                <a:spcPts val="1134"/>
              </a:spcBef>
              <a:buClr>
                <a:srgbClr val="000000"/>
              </a:buClr>
              <a:buSzPct val="75000"/>
              <a:buFont typeface="Symbol" charset="2"/>
              <a:buChar char=""/>
            </a:pPr>
            <a:r>
              <a:rPr b="0" lang="en-US" sz="2800" spc="-1" strike="noStrike">
                <a:latin typeface="DejaVu Sans"/>
              </a:rPr>
              <a:t>Second Outline Level</a:t>
            </a:r>
            <a:endParaRPr b="0" lang="en-US" sz="2800" spc="-1" strike="noStrike">
              <a:latin typeface="DejaVu Sans"/>
            </a:endParaRPr>
          </a:p>
          <a:p>
            <a:pPr lvl="2" marL="1296000" indent="-288000">
              <a:spcBef>
                <a:spcPts val="850"/>
              </a:spcBef>
              <a:buClr>
                <a:srgbClr val="000000"/>
              </a:buClr>
              <a:buSzPct val="45000"/>
              <a:buFont typeface="Wingdings" charset="2"/>
              <a:buChar char=""/>
            </a:pPr>
            <a:r>
              <a:rPr b="0" lang="en-US" sz="2400" spc="-1" strike="noStrike">
                <a:latin typeface="DejaVu Sans"/>
              </a:rPr>
              <a:t>Third Outline Level</a:t>
            </a:r>
            <a:endParaRPr b="0" lang="en-US" sz="2400" spc="-1" strike="noStrike">
              <a:latin typeface="DejaVu Sans"/>
            </a:endParaRPr>
          </a:p>
          <a:p>
            <a:pPr lvl="3" marL="1728000" indent="-216000">
              <a:spcBef>
                <a:spcPts val="567"/>
              </a:spcBef>
              <a:buClr>
                <a:srgbClr val="000000"/>
              </a:buClr>
              <a:buSzPct val="75000"/>
              <a:buFont typeface="Symbol" charset="2"/>
              <a:buChar char=""/>
            </a:pPr>
            <a:r>
              <a:rPr b="0" lang="en-US" sz="2000" spc="-1" strike="noStrike">
                <a:latin typeface="DejaVu Sans"/>
              </a:rPr>
              <a:t>Fourth Outline Level</a:t>
            </a:r>
            <a:endParaRPr b="0" lang="en-US" sz="2000" spc="-1" strike="noStrike">
              <a:latin typeface="DejaVu Sans"/>
            </a:endParaRPr>
          </a:p>
          <a:p>
            <a:pPr lvl="4" marL="2160000" indent="-216000">
              <a:spcBef>
                <a:spcPts val="283"/>
              </a:spcBef>
              <a:buClr>
                <a:srgbClr val="000000"/>
              </a:buClr>
              <a:buSzPct val="45000"/>
              <a:buFont typeface="Wingdings" charset="2"/>
              <a:buChar char=""/>
            </a:pPr>
            <a:r>
              <a:rPr b="0" lang="en-US" sz="2000" spc="-1" strike="noStrike">
                <a:latin typeface="DejaVu Sans"/>
              </a:rPr>
              <a:t>Fifth Outline Level</a:t>
            </a:r>
            <a:endParaRPr b="0" lang="en-US" sz="2000" spc="-1" strike="noStrike">
              <a:latin typeface="DejaVu Sans"/>
            </a:endParaRPr>
          </a:p>
          <a:p>
            <a:pPr lvl="5" marL="2592000" indent="-216000">
              <a:spcBef>
                <a:spcPts val="283"/>
              </a:spcBef>
              <a:buClr>
                <a:srgbClr val="000000"/>
              </a:buClr>
              <a:buSzPct val="45000"/>
              <a:buFont typeface="Wingdings" charset="2"/>
              <a:buChar char=""/>
            </a:pPr>
            <a:r>
              <a:rPr b="0" lang="en-US" sz="2000" spc="-1" strike="noStrike">
                <a:latin typeface="DejaVu Sans"/>
              </a:rPr>
              <a:t>Sixth Outline Level</a:t>
            </a:r>
            <a:endParaRPr b="0" lang="en-US" sz="2000" spc="-1" strike="noStrike">
              <a:latin typeface="DejaVu Sans"/>
            </a:endParaRPr>
          </a:p>
          <a:p>
            <a:pPr lvl="6" marL="3024000" indent="-216000">
              <a:spcBef>
                <a:spcPts val="283"/>
              </a:spcBef>
              <a:buClr>
                <a:srgbClr val="000000"/>
              </a:buClr>
              <a:buSzPct val="45000"/>
              <a:buFont typeface="Wingdings" charset="2"/>
              <a:buChar char=""/>
            </a:pPr>
            <a:r>
              <a:rPr b="0" lang="en-US" sz="2000" spc="-1" strike="noStrike">
                <a:latin typeface="DejaVu Sans"/>
              </a:rPr>
              <a:t>Seventh Outline Level</a:t>
            </a:r>
            <a:endParaRPr b="0" lang="en-US" sz="2000" spc="-1" strike="noStrike">
              <a:latin typeface="DejaVu San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527400" y="1412640"/>
            <a:ext cx="10362600" cy="11491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buNone/>
            </a:pPr>
            <a:r>
              <a:rPr b="1" lang="en-US" sz="3200" spc="-1" strike="noStrike">
                <a:solidFill>
                  <a:srgbClr val="008c4f"/>
                </a:solidFill>
                <a:latin typeface="DejaVu Sans"/>
                <a:ea typeface="DejaVu Sans"/>
              </a:rPr>
              <a:t>Emerging Technologies for the Circular Economy</a:t>
            </a:r>
            <a:endParaRPr b="0" lang="en-US" sz="3200" spc="-1" strike="noStrike">
              <a:latin typeface="DejaVu Sans"/>
            </a:endParaRPr>
          </a:p>
        </p:txBody>
      </p:sp>
      <p:sp>
        <p:nvSpPr>
          <p:cNvPr id="185" name="CustomShape 2"/>
          <p:cNvSpPr/>
          <p:nvPr/>
        </p:nvSpPr>
        <p:spPr>
          <a:xfrm>
            <a:off x="527400" y="2852640"/>
            <a:ext cx="10362600" cy="2369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buNone/>
              <a:tabLst>
                <a:tab algn="l" pos="0"/>
              </a:tabLst>
            </a:pPr>
            <a:r>
              <a:rPr b="1" lang="en-US" sz="2400" spc="-1" strike="noStrike">
                <a:solidFill>
                  <a:srgbClr val="000000"/>
                </a:solidFill>
                <a:latin typeface="DejaVu Sans"/>
                <a:ea typeface="DejaVu Sans"/>
              </a:rPr>
              <a:t>Lecture 8: Consensus Mechanisms and IOTA</a:t>
            </a:r>
            <a:endParaRPr b="0" lang="en-US" sz="2400" spc="-1" strike="noStrike">
              <a:latin typeface="DejaVu Sans"/>
            </a:endParaRPr>
          </a:p>
          <a:p>
            <a:pPr algn="ctr">
              <a:lnSpc>
                <a:spcPct val="100000"/>
              </a:lnSpc>
              <a:spcBef>
                <a:spcPts val="479"/>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241"/>
              </a:spcBef>
              <a:buNone/>
              <a:tabLst>
                <a:tab algn="l" pos="0"/>
              </a:tabLst>
            </a:pPr>
            <a:endParaRPr b="0" lang="en-US" sz="24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DejaVu Sans"/>
            </a:endParaRPr>
          </a:p>
          <a:p>
            <a:pPr algn="ctr">
              <a:lnSpc>
                <a:spcPct val="100000"/>
              </a:lnSpc>
              <a:spcBef>
                <a:spcPts val="320"/>
              </a:spcBef>
              <a:buNone/>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The Byzantine generals problem</a:t>
            </a:r>
            <a:endParaRPr b="0" lang="en-US" sz="2400" spc="-1" strike="noStrike">
              <a:latin typeface="DejaVu Sans"/>
            </a:endParaRPr>
          </a:p>
        </p:txBody>
      </p:sp>
      <p:sp>
        <p:nvSpPr>
          <p:cNvPr id="203" name="CustomShape 2"/>
          <p:cNvSpPr/>
          <p:nvPr/>
        </p:nvSpPr>
        <p:spPr>
          <a:xfrm>
            <a:off x="335520" y="1600200"/>
            <a:ext cx="10747080" cy="48470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 and a common time to attack.</a:t>
            </a: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figure below, C does not know what to agree on.</a:t>
            </a: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Arial"/>
              </a:rPr>
              <a:t> </a:t>
            </a:r>
            <a:endParaRPr b="0" lang="en-US" sz="1800" spc="-1" strike="noStrike">
              <a:latin typeface="DejaVu Sans"/>
            </a:endParaRPr>
          </a:p>
        </p:txBody>
      </p:sp>
      <p:pic>
        <p:nvPicPr>
          <p:cNvPr id="204" name="" descr=""/>
          <p:cNvPicPr/>
          <p:nvPr/>
        </p:nvPicPr>
        <p:blipFill>
          <a:blip r:embed="rId1"/>
          <a:stretch/>
        </p:blipFill>
        <p:spPr>
          <a:xfrm>
            <a:off x="2840400" y="4095720"/>
            <a:ext cx="6071760" cy="2323440"/>
          </a:xfrm>
          <a:prstGeom prst="rect">
            <a:avLst/>
          </a:prstGeom>
          <a:ln w="0">
            <a:noFill/>
          </a:ln>
        </p:spPr>
      </p:pic>
      <p:sp>
        <p:nvSpPr>
          <p:cNvPr id="205"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Further difficulties</a:t>
            </a:r>
            <a:endParaRPr b="0" lang="en-US" sz="2400" spc="-1" strike="noStrike">
              <a:latin typeface="DejaVu Sans"/>
            </a:endParaRPr>
          </a:p>
        </p:txBody>
      </p:sp>
      <p:sp>
        <p:nvSpPr>
          <p:cNvPr id="20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Problem with the number of nodes: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Problem with time: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Bitcoin's approach</a:t>
            </a:r>
            <a:endParaRPr b="0" lang="en-US" sz="2400" spc="-1" strike="noStrike">
              <a:latin typeface="DejaVu Sans"/>
            </a:endParaRPr>
          </a:p>
        </p:txBody>
      </p:sp>
      <p:pic>
        <p:nvPicPr>
          <p:cNvPr id="209" name="" descr=""/>
          <p:cNvPicPr/>
          <p:nvPr/>
        </p:nvPicPr>
        <p:blipFill>
          <a:blip r:embed="rId1"/>
          <a:stretch/>
        </p:blipFill>
        <p:spPr>
          <a:xfrm>
            <a:off x="835560" y="1400040"/>
            <a:ext cx="9491760" cy="4538160"/>
          </a:xfrm>
          <a:prstGeom prst="rect">
            <a:avLst/>
          </a:prstGeom>
          <a:ln w="0">
            <a:noFill/>
          </a:ln>
        </p:spPr>
      </p:pic>
      <p:sp>
        <p:nvSpPr>
          <p:cNvPr id="210"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Simplified consensus of Bitcoin</a:t>
            </a:r>
            <a:endParaRPr b="0" lang="en-US" sz="2400" spc="-1" strike="noStrike">
              <a:latin typeface="DejaVu Sans"/>
            </a:endParaRPr>
          </a:p>
        </p:txBody>
      </p:sp>
      <p:sp>
        <p:nvSpPr>
          <p:cNvPr id="212"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14" name="" descr=""/>
          <p:cNvPicPr/>
          <p:nvPr/>
        </p:nvPicPr>
        <p:blipFill>
          <a:blip r:embed="rId1"/>
          <a:stretch/>
        </p:blipFill>
        <p:spPr>
          <a:xfrm>
            <a:off x="1514520" y="1343160"/>
            <a:ext cx="9157320" cy="4166280"/>
          </a:xfrm>
          <a:prstGeom prst="rect">
            <a:avLst/>
          </a:prstGeom>
          <a:ln w="0">
            <a:noFill/>
          </a:ln>
        </p:spPr>
      </p:pic>
      <p:sp>
        <p:nvSpPr>
          <p:cNvPr id="215"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17" name="" descr=""/>
          <p:cNvPicPr/>
          <p:nvPr/>
        </p:nvPicPr>
        <p:blipFill>
          <a:blip r:embed="rId1"/>
          <a:stretch/>
        </p:blipFill>
        <p:spPr>
          <a:xfrm>
            <a:off x="1514520" y="1343160"/>
            <a:ext cx="9157320" cy="4166280"/>
          </a:xfrm>
          <a:prstGeom prst="rect">
            <a:avLst/>
          </a:prstGeom>
          <a:ln w="0">
            <a:noFill/>
          </a:ln>
        </p:spPr>
      </p:pic>
      <p:sp>
        <p:nvSpPr>
          <p:cNvPr id="218"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0" name="" descr=""/>
          <p:cNvPicPr/>
          <p:nvPr/>
        </p:nvPicPr>
        <p:blipFill>
          <a:blip r:embed="rId1"/>
          <a:stretch/>
        </p:blipFill>
        <p:spPr>
          <a:xfrm>
            <a:off x="1514520" y="1343160"/>
            <a:ext cx="9157320" cy="4166280"/>
          </a:xfrm>
          <a:prstGeom prst="rect">
            <a:avLst/>
          </a:prstGeom>
          <a:ln w="0">
            <a:noFill/>
          </a:ln>
        </p:spPr>
      </p:pic>
      <p:sp>
        <p:nvSpPr>
          <p:cNvPr id="221"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3" name="" descr=""/>
          <p:cNvPicPr/>
          <p:nvPr/>
        </p:nvPicPr>
        <p:blipFill>
          <a:blip r:embed="rId1"/>
          <a:stretch/>
        </p:blipFill>
        <p:spPr>
          <a:xfrm>
            <a:off x="1514520" y="1343160"/>
            <a:ext cx="9157320" cy="4166280"/>
          </a:xfrm>
          <a:prstGeom prst="rect">
            <a:avLst/>
          </a:prstGeom>
          <a:ln w="0">
            <a:noFill/>
          </a:ln>
        </p:spPr>
      </p:pic>
      <p:sp>
        <p:nvSpPr>
          <p:cNvPr id="224"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6" name="" descr=""/>
          <p:cNvPicPr/>
          <p:nvPr/>
        </p:nvPicPr>
        <p:blipFill>
          <a:blip r:embed="rId1"/>
          <a:stretch/>
        </p:blipFill>
        <p:spPr>
          <a:xfrm>
            <a:off x="1514520" y="1343160"/>
            <a:ext cx="9157320" cy="4166280"/>
          </a:xfrm>
          <a:prstGeom prst="rect">
            <a:avLst/>
          </a:prstGeom>
          <a:ln w="0">
            <a:noFill/>
          </a:ln>
        </p:spPr>
      </p:pic>
      <p:sp>
        <p:nvSpPr>
          <p:cNvPr id="227"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pic>
        <p:nvPicPr>
          <p:cNvPr id="229" name="" descr=""/>
          <p:cNvPicPr/>
          <p:nvPr/>
        </p:nvPicPr>
        <p:blipFill>
          <a:blip r:embed="rId1"/>
          <a:stretch/>
        </p:blipFill>
        <p:spPr>
          <a:xfrm>
            <a:off x="1514520" y="1343160"/>
            <a:ext cx="9157320" cy="4166280"/>
          </a:xfrm>
          <a:prstGeom prst="rect">
            <a:avLst/>
          </a:prstGeom>
          <a:ln w="0">
            <a:noFill/>
          </a:ln>
        </p:spPr>
      </p:pic>
      <p:sp>
        <p:nvSpPr>
          <p:cNvPr id="230"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3628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License</a:t>
            </a:r>
            <a:endParaRPr b="0" lang="en-US" sz="2400" spc="-1" strike="noStrike">
              <a:latin typeface="DejaVu Sans"/>
            </a:endParaRPr>
          </a:p>
        </p:txBody>
      </p:sp>
      <p:sp>
        <p:nvSpPr>
          <p:cNvPr id="187" name="CustomShape 2"/>
          <p:cNvSpPr/>
          <p:nvPr/>
        </p:nvSpPr>
        <p:spPr>
          <a:xfrm>
            <a:off x="335520" y="1268280"/>
            <a:ext cx="10736280" cy="50238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DejaVu Sans"/>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810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 descr=""/>
          <p:cNvPicPr/>
          <p:nvPr/>
        </p:nvPicPr>
        <p:blipFill>
          <a:blip r:embed="rId1"/>
          <a:stretch/>
        </p:blipFill>
        <p:spPr>
          <a:xfrm>
            <a:off x="1514520" y="1343160"/>
            <a:ext cx="9157320" cy="4166280"/>
          </a:xfrm>
          <a:prstGeom prst="rect">
            <a:avLst/>
          </a:prstGeom>
          <a:ln w="0">
            <a:noFill/>
          </a:ln>
        </p:spPr>
      </p:pic>
      <p:sp>
        <p:nvSpPr>
          <p:cNvPr id="23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3"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 descr=""/>
          <p:cNvPicPr/>
          <p:nvPr/>
        </p:nvPicPr>
        <p:blipFill>
          <a:blip r:embed="rId1"/>
          <a:stretch/>
        </p:blipFill>
        <p:spPr>
          <a:xfrm>
            <a:off x="1514520" y="1343160"/>
            <a:ext cx="9157320" cy="4166280"/>
          </a:xfrm>
          <a:prstGeom prst="rect">
            <a:avLst/>
          </a:prstGeom>
          <a:ln w="0">
            <a:noFill/>
          </a:ln>
        </p:spPr>
      </p:pic>
      <p:sp>
        <p:nvSpPr>
          <p:cNvPr id="23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6"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 descr=""/>
          <p:cNvPicPr/>
          <p:nvPr/>
        </p:nvPicPr>
        <p:blipFill>
          <a:blip r:embed="rId1"/>
          <a:stretch/>
        </p:blipFill>
        <p:spPr>
          <a:xfrm>
            <a:off x="1514520" y="1343160"/>
            <a:ext cx="9157320" cy="4166280"/>
          </a:xfrm>
          <a:prstGeom prst="rect">
            <a:avLst/>
          </a:prstGeom>
          <a:ln w="0">
            <a:noFill/>
          </a:ln>
        </p:spPr>
      </p:pic>
      <p:sp>
        <p:nvSpPr>
          <p:cNvPr id="23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39"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 descr=""/>
          <p:cNvPicPr/>
          <p:nvPr/>
        </p:nvPicPr>
        <p:blipFill>
          <a:blip r:embed="rId1"/>
          <a:stretch/>
        </p:blipFill>
        <p:spPr>
          <a:xfrm>
            <a:off x="1514520" y="1343160"/>
            <a:ext cx="9157320" cy="4166280"/>
          </a:xfrm>
          <a:prstGeom prst="rect">
            <a:avLst/>
          </a:prstGeom>
          <a:ln w="0">
            <a:noFill/>
          </a:ln>
        </p:spPr>
      </p:pic>
      <p:sp>
        <p:nvSpPr>
          <p:cNvPr id="24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2"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 descr=""/>
          <p:cNvPicPr/>
          <p:nvPr/>
        </p:nvPicPr>
        <p:blipFill>
          <a:blip r:embed="rId1"/>
          <a:stretch/>
        </p:blipFill>
        <p:spPr>
          <a:xfrm>
            <a:off x="1514520" y="1343160"/>
            <a:ext cx="9157320" cy="4166280"/>
          </a:xfrm>
          <a:prstGeom prst="rect">
            <a:avLst/>
          </a:prstGeom>
          <a:ln w="0">
            <a:noFill/>
          </a:ln>
        </p:spPr>
      </p:pic>
      <p:sp>
        <p:nvSpPr>
          <p:cNvPr id="24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5"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 descr=""/>
          <p:cNvPicPr/>
          <p:nvPr/>
        </p:nvPicPr>
        <p:blipFill>
          <a:blip r:embed="rId1"/>
          <a:stretch/>
        </p:blipFill>
        <p:spPr>
          <a:xfrm>
            <a:off x="1514520" y="1343160"/>
            <a:ext cx="9157320" cy="4166280"/>
          </a:xfrm>
          <a:prstGeom prst="rect">
            <a:avLst/>
          </a:prstGeom>
          <a:ln w="0">
            <a:noFill/>
          </a:ln>
        </p:spPr>
      </p:pic>
      <p:sp>
        <p:nvSpPr>
          <p:cNvPr id="247"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48"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p:cNvPicPr/>
          <p:nvPr/>
        </p:nvPicPr>
        <p:blipFill>
          <a:blip r:embed="rId1"/>
          <a:stretch/>
        </p:blipFill>
        <p:spPr>
          <a:xfrm>
            <a:off x="1514520" y="1338480"/>
            <a:ext cx="9157320" cy="4175640"/>
          </a:xfrm>
          <a:prstGeom prst="rect">
            <a:avLst/>
          </a:prstGeom>
          <a:ln w="0">
            <a:noFill/>
          </a:ln>
        </p:spPr>
      </p:pic>
      <p:sp>
        <p:nvSpPr>
          <p:cNvPr id="25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propagation</a:t>
            </a:r>
            <a:endParaRPr b="0" lang="en-US" sz="2400" spc="-1" strike="noStrike">
              <a:latin typeface="DejaVu Sans"/>
            </a:endParaRPr>
          </a:p>
        </p:txBody>
      </p:sp>
      <p:sp>
        <p:nvSpPr>
          <p:cNvPr id="251"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blocks</a:t>
            </a:r>
            <a:endParaRPr b="0" lang="en-US" sz="2400" spc="-1" strike="noStrike">
              <a:latin typeface="DejaVu Sans"/>
            </a:endParaRPr>
          </a:p>
        </p:txBody>
      </p:sp>
      <p:sp>
        <p:nvSpPr>
          <p:cNvPr id="253"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pic>
        <p:nvPicPr>
          <p:cNvPr id="255" name="" descr=""/>
          <p:cNvPicPr/>
          <p:nvPr/>
        </p:nvPicPr>
        <p:blipFill>
          <a:blip r:embed="rId1"/>
          <a:stretch/>
        </p:blipFill>
        <p:spPr>
          <a:xfrm>
            <a:off x="1514520" y="1225080"/>
            <a:ext cx="9157320" cy="5194800"/>
          </a:xfrm>
          <a:prstGeom prst="rect">
            <a:avLst/>
          </a:prstGeom>
          <a:ln w="0">
            <a:noFill/>
          </a:ln>
        </p:spPr>
      </p:pic>
      <p:sp>
        <p:nvSpPr>
          <p:cNvPr id="256"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 descr=""/>
          <p:cNvPicPr/>
          <p:nvPr/>
        </p:nvPicPr>
        <p:blipFill>
          <a:blip r:embed="rId1"/>
          <a:stretch/>
        </p:blipFill>
        <p:spPr>
          <a:xfrm>
            <a:off x="1514520" y="1225080"/>
            <a:ext cx="9157320" cy="5194800"/>
          </a:xfrm>
          <a:prstGeom prst="rect">
            <a:avLst/>
          </a:prstGeom>
          <a:ln w="0">
            <a:noFill/>
          </a:ln>
        </p:spPr>
      </p:pic>
      <p:sp>
        <p:nvSpPr>
          <p:cNvPr id="25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59"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Organisation</a:t>
            </a:r>
            <a:endParaRPr b="0" lang="en-US" sz="3000" spc="-1" strike="noStrike">
              <a:latin typeface="DejaVu Sans"/>
            </a:endParaRPr>
          </a:p>
        </p:txBody>
      </p:sp>
      <p:sp>
        <p:nvSpPr>
          <p:cNvPr id="189"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 descr=""/>
          <p:cNvPicPr/>
          <p:nvPr/>
        </p:nvPicPr>
        <p:blipFill>
          <a:blip r:embed="rId1"/>
          <a:stretch/>
        </p:blipFill>
        <p:spPr>
          <a:xfrm>
            <a:off x="1514520" y="1225080"/>
            <a:ext cx="9157320" cy="5194800"/>
          </a:xfrm>
          <a:prstGeom prst="rect">
            <a:avLst/>
          </a:prstGeom>
          <a:ln w="0">
            <a:noFill/>
          </a:ln>
        </p:spPr>
      </p:pic>
      <p:sp>
        <p:nvSpPr>
          <p:cNvPr id="261"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62"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 descr=""/>
          <p:cNvPicPr/>
          <p:nvPr/>
        </p:nvPicPr>
        <p:blipFill>
          <a:blip r:embed="rId1"/>
          <a:stretch/>
        </p:blipFill>
        <p:spPr>
          <a:xfrm>
            <a:off x="1514520" y="1222200"/>
            <a:ext cx="9157320" cy="5194800"/>
          </a:xfrm>
          <a:prstGeom prst="rect">
            <a:avLst/>
          </a:prstGeom>
          <a:ln w="0">
            <a:noFill/>
          </a:ln>
        </p:spPr>
      </p:pic>
      <p:sp>
        <p:nvSpPr>
          <p:cNvPr id="26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Orphan block example</a:t>
            </a:r>
            <a:endParaRPr b="0" lang="en-US" sz="2400" spc="-1" strike="noStrike">
              <a:latin typeface="DejaVu Sans"/>
            </a:endParaRPr>
          </a:p>
        </p:txBody>
      </p:sp>
      <p:sp>
        <p:nvSpPr>
          <p:cNvPr id="265" name="CustomShape 2"/>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26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censor transactions?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finally be included in blocks.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a:t>
            </a:r>
            <a:endParaRPr b="0" lang="en-US" sz="2400" spc="-1" strike="noStrike">
              <a:latin typeface="DejaVu Sans"/>
            </a:endParaRPr>
          </a:p>
        </p:txBody>
      </p:sp>
      <p:sp>
        <p:nvSpPr>
          <p:cNvPr id="26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first and the nodes near him to not forward the invalid, second transaction to him.</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At this point, multiple things may occur:</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first and Bob actually receives his money.</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first and Alice gets her money back, having gotten the song for free.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Double spending</a:t>
            </a:r>
            <a:endParaRPr b="0" lang="en-US" sz="2400" spc="-1" strike="noStrike">
              <a:latin typeface="DejaVu Sans"/>
            </a:endParaRPr>
          </a:p>
        </p:txBody>
      </p:sp>
      <p:sp>
        <p:nvSpPr>
          <p:cNvPr id="27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Does this mean that double spending is possible?</a:t>
            </a:r>
            <a:br>
              <a:rPr sz="1800"/>
            </a:b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creation</a:t>
            </a:r>
            <a:endParaRPr b="0" lang="en-US" sz="2400" spc="-1" strike="noStrike">
              <a:latin typeface="DejaVu Sans"/>
            </a:endParaRPr>
          </a:p>
        </p:txBody>
      </p:sp>
      <p:sp>
        <p:nvSpPr>
          <p:cNvPr id="273"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Scarce resources</a:t>
            </a:r>
            <a:endParaRPr b="0" lang="en-US" sz="2400" spc="-1" strike="noStrike">
              <a:latin typeface="DejaVu Sans"/>
            </a:endParaRPr>
          </a:p>
        </p:txBody>
      </p:sp>
      <p:graphicFrame>
        <p:nvGraphicFramePr>
          <p:cNvPr id="275" name="Table 2"/>
          <p:cNvGraphicFramePr/>
          <p:nvPr/>
        </p:nvGraphicFramePr>
        <p:xfrm>
          <a:off x="335520" y="1767600"/>
          <a:ext cx="11093400" cy="0"/>
        </p:xfrm>
        <a:graphic>
          <a:graphicData uri="http://schemas.openxmlformats.org/drawingml/2006/table">
            <a:tbl>
              <a:tblPr/>
              <a:tblGrid>
                <a:gridCol w="5546880"/>
                <a:gridCol w="5546880"/>
              </a:tblGrid>
              <a:tr h="0">
                <a:tc>
                  <a:txBody>
                    <a:bodyPr anchor="t">
                      <a:noAutofit/>
                    </a:bodyPr>
                    <a:p>
                      <a:pPr>
                        <a:lnSpc>
                          <a:spcPct val="100000"/>
                        </a:lnSpc>
                        <a:spcBef>
                          <a:spcPts val="360"/>
                        </a:spcBef>
                        <a:buNone/>
                      </a:pPr>
                      <a:r>
                        <a:rPr b="0" lang="en-US" sz="1800" spc="-1" strike="noStrike">
                          <a:solidFill>
                            <a:srgbClr val="000000"/>
                          </a:solidFill>
                          <a:latin typeface="DejaVu Sans"/>
                          <a:ea typeface="DejaVu Sans"/>
                        </a:rPr>
                        <a:t>Proof of Work (PoW):</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br>
                        <a:rPr sz="1800"/>
                      </a:br>
                      <a:endParaRPr b="0" lang="en-US" sz="1800" spc="-1" strike="noStrike">
                        <a:latin typeface="DejaVu Sans"/>
                      </a:endParaRPr>
                    </a:p>
                  </a:txBody>
                  <a:tcPr anchor="t" marL="91440" marR="91440">
                    <a:lnL>
                      <a:noFill/>
                    </a:lnL>
                    <a:lnR>
                      <a:noFill/>
                    </a:lnR>
                    <a:lnT>
                      <a:noFill/>
                    </a:lnT>
                    <a:lnB>
                      <a:noFill/>
                    </a:lnB>
                    <a:noFill/>
                  </a:tcPr>
                </a:tc>
                <a:tc>
                  <a:txBody>
                    <a:bodyPr anchor="t">
                      <a:noAutofit/>
                    </a:bodyPr>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Proof of Stake (PoS):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latin typeface="DejaVu Sans"/>
                      </a:endParaRPr>
                    </a:p>
                    <a:p>
                      <a:pPr>
                        <a:lnSpc>
                          <a:spcPct val="100000"/>
                        </a:lnSpc>
                        <a:spcBef>
                          <a:spcPts val="360"/>
                        </a:spcBef>
                        <a:buNone/>
                      </a:pPr>
                      <a:br>
                        <a:rPr sz="1800"/>
                      </a:br>
                      <a:r>
                        <a:rPr b="1" lang="en-US" sz="1800" spc="-1" strike="noStrike">
                          <a:solidFill>
                            <a:srgbClr val="000000"/>
                          </a:solidFill>
                          <a:latin typeface="DejaVu Sans"/>
                          <a:ea typeface="DejaVu Sans"/>
                        </a:rPr>
                        <a:t>There are also many, many other approaches.</a:t>
                      </a:r>
                      <a:endParaRPr b="0" lang="en-US" sz="1800" spc="-1" strike="noStrike">
                        <a:latin typeface="DejaVu Sans"/>
                      </a:endParaRPr>
                    </a:p>
                  </a:txBody>
                  <a:tcPr anchor="t" marL="91440" marR="914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Proof of Work</a:t>
            </a:r>
            <a:endParaRPr b="0" lang="en-US" sz="3000" spc="-1" strike="noStrike">
              <a:latin typeface="DejaVu Sans"/>
            </a:endParaRPr>
          </a:p>
          <a:p>
            <a:pPr>
              <a:lnSpc>
                <a:spcPct val="100000"/>
              </a:lnSpc>
              <a:buNone/>
            </a:pPr>
            <a:endParaRPr b="0" lang="en-US" sz="3000" spc="-1" strike="noStrike">
              <a:latin typeface="DejaVu Sans"/>
            </a:endParaRPr>
          </a:p>
        </p:txBody>
      </p:sp>
      <p:sp>
        <p:nvSpPr>
          <p:cNvPr id="277"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79"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0" name="" descr=""/>
          <p:cNvPicPr/>
          <p:nvPr/>
        </p:nvPicPr>
        <p:blipFill>
          <a:blip r:embed="rId1"/>
          <a:stretch/>
        </p:blipFill>
        <p:spPr>
          <a:xfrm>
            <a:off x="1514520" y="2311920"/>
            <a:ext cx="9157320" cy="3956760"/>
          </a:xfrm>
          <a:prstGeom prst="rect">
            <a:avLst/>
          </a:prstGeom>
          <a:ln w="0">
            <a:noFill/>
          </a:ln>
        </p:spPr>
      </p:pic>
      <p:sp>
        <p:nvSpPr>
          <p:cNvPr id="281"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83"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4" name="" descr=""/>
          <p:cNvPicPr/>
          <p:nvPr/>
        </p:nvPicPr>
        <p:blipFill>
          <a:blip r:embed="rId1"/>
          <a:stretch/>
        </p:blipFill>
        <p:spPr>
          <a:xfrm>
            <a:off x="1514520" y="2311920"/>
            <a:ext cx="9157320" cy="3956760"/>
          </a:xfrm>
          <a:prstGeom prst="rect">
            <a:avLst/>
          </a:prstGeom>
          <a:ln w="0">
            <a:noFill/>
          </a:ln>
        </p:spPr>
      </p:pic>
      <p:sp>
        <p:nvSpPr>
          <p:cNvPr id="285"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We are hiring!</a:t>
            </a:r>
            <a:endParaRPr b="0" lang="en-US" sz="2400" spc="-1" strike="noStrike">
              <a:latin typeface="DejaVu Sans"/>
            </a:endParaRPr>
          </a:p>
        </p:txBody>
      </p:sp>
      <p:sp>
        <p:nvSpPr>
          <p:cNvPr id="191"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Topic:</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Automated gourmet mushroom farming system</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Detect whether gourmet mushrooms are ready to be harvested (camera)</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Harvest mushrooms with a robot arm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Duration: Beginning of August 2022 → End of July 2023</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Why should I work with you → free mushrooms!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Positions: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HiWi:</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Research assistant (50-60% E13)</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Application: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CV</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Motivation</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Study records</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all the relevant documents to: etce-etce@tu-clausthal.de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87"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88" name="" descr=""/>
          <p:cNvPicPr/>
          <p:nvPr/>
        </p:nvPicPr>
        <p:blipFill>
          <a:blip r:embed="rId1"/>
          <a:stretch/>
        </p:blipFill>
        <p:spPr>
          <a:xfrm>
            <a:off x="1514520" y="2311920"/>
            <a:ext cx="9157320" cy="3956760"/>
          </a:xfrm>
          <a:prstGeom prst="rect">
            <a:avLst/>
          </a:prstGeom>
          <a:ln w="0">
            <a:noFill/>
          </a:ln>
        </p:spPr>
      </p:pic>
      <p:sp>
        <p:nvSpPr>
          <p:cNvPr id="289"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1"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92" name="" descr=""/>
          <p:cNvPicPr/>
          <p:nvPr/>
        </p:nvPicPr>
        <p:blipFill>
          <a:blip r:embed="rId1"/>
          <a:stretch/>
        </p:blipFill>
        <p:spPr>
          <a:xfrm>
            <a:off x="1514520" y="2311920"/>
            <a:ext cx="9157320" cy="3956760"/>
          </a:xfrm>
          <a:prstGeom prst="rect">
            <a:avLst/>
          </a:prstGeom>
          <a:ln w="0">
            <a:noFill/>
          </a:ln>
        </p:spPr>
      </p:pic>
      <p:sp>
        <p:nvSpPr>
          <p:cNvPr id="293"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5"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296" name="" descr=""/>
          <p:cNvPicPr/>
          <p:nvPr/>
        </p:nvPicPr>
        <p:blipFill>
          <a:blip r:embed="rId1"/>
          <a:stretch/>
        </p:blipFill>
        <p:spPr>
          <a:xfrm>
            <a:off x="1514520" y="2311920"/>
            <a:ext cx="9157320" cy="3956760"/>
          </a:xfrm>
          <a:prstGeom prst="rect">
            <a:avLst/>
          </a:prstGeom>
          <a:ln w="0">
            <a:noFill/>
          </a:ln>
        </p:spPr>
      </p:pic>
      <p:sp>
        <p:nvSpPr>
          <p:cNvPr id="297"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Search puzzle</a:t>
            </a:r>
            <a:endParaRPr b="0" lang="en-US" sz="2400" spc="-1" strike="noStrike">
              <a:latin typeface="DejaVu Sans"/>
            </a:endParaRPr>
          </a:p>
        </p:txBody>
      </p:sp>
      <p:sp>
        <p:nvSpPr>
          <p:cNvPr id="299" name="CustomShape 2"/>
          <p:cNvSpPr/>
          <p:nvPr/>
        </p:nvSpPr>
        <p:spPr>
          <a:xfrm>
            <a:off x="335520" y="1268640"/>
            <a:ext cx="10747080" cy="737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latin typeface="DejaVu Sans"/>
            </a:endParaRPr>
          </a:p>
        </p:txBody>
      </p:sp>
      <p:pic>
        <p:nvPicPr>
          <p:cNvPr id="300" name="" descr=""/>
          <p:cNvPicPr/>
          <p:nvPr/>
        </p:nvPicPr>
        <p:blipFill>
          <a:blip r:embed="rId1"/>
          <a:stretch/>
        </p:blipFill>
        <p:spPr>
          <a:xfrm>
            <a:off x="1514520" y="2311920"/>
            <a:ext cx="9157320" cy="3956760"/>
          </a:xfrm>
          <a:prstGeom prst="rect">
            <a:avLst/>
          </a:prstGeom>
          <a:ln w="0">
            <a:noFill/>
          </a:ln>
        </p:spPr>
      </p:pic>
      <p:sp>
        <p:nvSpPr>
          <p:cNvPr id="301"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Block structure</a:t>
            </a:r>
            <a:endParaRPr b="0" lang="en-US" sz="2400" spc="-1" strike="noStrike">
              <a:latin typeface="DejaVu Sans"/>
            </a:endParaRPr>
          </a:p>
        </p:txBody>
      </p:sp>
      <p:sp>
        <p:nvSpPr>
          <p:cNvPr id="303" name="CustomShape 2"/>
          <p:cNvSpPr/>
          <p:nvPr/>
        </p:nvSpPr>
        <p:spPr>
          <a:xfrm>
            <a:off x="335520" y="1268640"/>
            <a:ext cx="10747080" cy="3718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latin typeface="DejaVu Sans"/>
            </a:endParaRPr>
          </a:p>
        </p:txBody>
      </p:sp>
      <p:pic>
        <p:nvPicPr>
          <p:cNvPr id="304" name="" descr=""/>
          <p:cNvPicPr/>
          <p:nvPr/>
        </p:nvPicPr>
        <p:blipFill>
          <a:blip r:embed="rId1"/>
          <a:stretch/>
        </p:blipFill>
        <p:spPr>
          <a:xfrm>
            <a:off x="2572560" y="1645920"/>
            <a:ext cx="6342120" cy="4663800"/>
          </a:xfrm>
          <a:prstGeom prst="rect">
            <a:avLst/>
          </a:prstGeom>
          <a:ln w="0">
            <a:noFill/>
          </a:ln>
        </p:spPr>
      </p:pic>
      <p:sp>
        <p:nvSpPr>
          <p:cNvPr id="305" name="CustomShape 3"/>
          <p:cNvSpPr/>
          <p:nvPr/>
        </p:nvSpPr>
        <p:spPr>
          <a:xfrm>
            <a:off x="263520" y="6411600"/>
            <a:ext cx="900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Difficulty selection</a:t>
            </a:r>
            <a:endParaRPr b="0" lang="en-US" sz="2400" spc="-1" strike="noStrike">
              <a:latin typeface="DejaVu Sans"/>
            </a:endParaRPr>
          </a:p>
        </p:txBody>
      </p:sp>
      <p:sp>
        <p:nvSpPr>
          <p:cNvPr id="30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fixed intervals.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Difficulty selection</a:t>
            </a:r>
            <a:endParaRPr b="0" lang="en-US" sz="2400" spc="-1" strike="noStrike">
              <a:latin typeface="DejaVu Sans"/>
            </a:endParaRPr>
          </a:p>
        </p:txBody>
      </p:sp>
      <p:sp>
        <p:nvSpPr>
          <p:cNvPr id="30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Why is the block time kept constant?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In Bitcoin, the difficulty is adjusted as follows: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Incentives</a:t>
            </a:r>
            <a:endParaRPr b="0" lang="en-US" sz="2400" spc="-1" strike="noStrike">
              <a:latin typeface="DejaVu Sans"/>
            </a:endParaRPr>
          </a:p>
        </p:txBody>
      </p:sp>
      <p:sp>
        <p:nvSpPr>
          <p:cNvPr id="31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In Bitcoin, there are two incentives for mining.</a:t>
            </a:r>
            <a:br>
              <a:rPr sz="1800"/>
            </a:b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rPr sz="1800"/>
            </a:br>
            <a:endParaRPr b="0" lang="en-US" sz="1800" spc="-1" strike="noStrike">
              <a:latin typeface="DejaVu Sans"/>
            </a:endParaRPr>
          </a:p>
          <a:p>
            <a:pPr>
              <a:lnSpc>
                <a:spcPct val="100000"/>
              </a:lnSpc>
              <a:spcBef>
                <a:spcPts val="360"/>
              </a:spcBef>
              <a:buNone/>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(21 million).</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313"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latin typeface="DejaVu Sans"/>
            </a:endParaRPr>
          </a:p>
          <a:p>
            <a:pPr>
              <a:lnSpc>
                <a:spcPct val="100000"/>
              </a:lnSpc>
              <a:spcBef>
                <a:spcPts val="360"/>
              </a:spcBef>
              <a:buNone/>
            </a:pPr>
            <a:br>
              <a:rPr sz="1800"/>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rPr sz="1800"/>
            </a:b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Proof of Stake</a:t>
            </a:r>
            <a:endParaRPr b="0" lang="en-US" sz="3000" spc="-1" strike="noStrike">
              <a:latin typeface="DejaVu Sans"/>
            </a:endParaRPr>
          </a:p>
          <a:p>
            <a:pPr>
              <a:lnSpc>
                <a:spcPct val="100000"/>
              </a:lnSpc>
              <a:buNone/>
            </a:pPr>
            <a:endParaRPr b="0" lang="en-US" sz="3000" spc="-1" strike="noStrike">
              <a:latin typeface="DejaVu Sans"/>
            </a:endParaRPr>
          </a:p>
        </p:txBody>
      </p:sp>
      <p:sp>
        <p:nvSpPr>
          <p:cNvPr id="315"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Bonus Task – Updates </a:t>
            </a:r>
            <a:endParaRPr b="0" lang="en-US" sz="2400" spc="-1" strike="noStrike">
              <a:latin typeface="DejaVu Sans"/>
            </a:endParaRPr>
          </a:p>
        </p:txBody>
      </p:sp>
      <p:sp>
        <p:nvSpPr>
          <p:cNvPr id="193"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Submission procedure:</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Upload the video t</a:t>
            </a:r>
            <a:r>
              <a:rPr b="0" lang="en-US" sz="1800" spc="-1" strike="noStrike">
                <a:solidFill>
                  <a:srgbClr val="ffffff"/>
                </a:solidFill>
                <a:highlight>
                  <a:srgbClr val="ffffff"/>
                </a:highlight>
                <a:latin typeface="DejaVu Sans"/>
                <a:ea typeface="DejaVu Sans"/>
              </a:rPr>
              <a:t>o </a:t>
            </a:r>
            <a:r>
              <a:rPr b="0" i="1" lang="en-US" sz="1800" spc="-1" strike="noStrike">
                <a:solidFill>
                  <a:srgbClr val="ffffff"/>
                </a:solidFill>
                <a:highlight>
                  <a:srgbClr val="ffffff"/>
                </a:highlight>
                <a:latin typeface="DejaVu Sans"/>
                <a:ea typeface="DejaVu Sans"/>
              </a:rPr>
              <a:t>cryptshare.tu-clausthal.de</a:t>
            </a:r>
            <a:endParaRPr b="0" lang="en-US" sz="1800" spc="-1" strike="noStrike">
              <a:latin typeface="DejaVu Sans"/>
            </a:endParaRPr>
          </a:p>
          <a:p>
            <a:pPr>
              <a:lnSpc>
                <a:spcPct val="100000"/>
              </a:lnSpc>
              <a:spcBef>
                <a:spcPts val="360"/>
              </a:spcBef>
              <a:buNone/>
            </a:pPr>
            <a:r>
              <a:rPr b="0" lang="en-US" sz="1800" spc="-1" strike="noStrike">
                <a:solidFill>
                  <a:srgbClr val="ffffff"/>
                </a:solidFill>
                <a:highlight>
                  <a:srgbClr val="ffffff"/>
                </a:highlight>
                <a:latin typeface="DejaVu Sans"/>
                <a:ea typeface="DejaVu Sans"/>
              </a:rPr>
              <a:t>Send the link to </a:t>
            </a:r>
            <a:r>
              <a:rPr b="0" lang="en-US" sz="1800" spc="-1" strike="noStrike" u="sng">
                <a:solidFill>
                  <a:srgbClr val="0000ff"/>
                </a:solidFill>
                <a:highlight>
                  <a:srgbClr val="ffffff"/>
                </a:highlight>
                <a:uFillTx/>
                <a:latin typeface="DejaVu Sans"/>
                <a:ea typeface="DejaVu Sans"/>
                <a:hlinkClick r:id="rId1"/>
              </a:rPr>
              <a:t>etce-etce@tu-clausthal.de</a:t>
            </a:r>
            <a:endParaRPr b="0" lang="en-US" sz="1800" spc="-1" strike="noStrike">
              <a:latin typeface="DejaVu Sans"/>
            </a:endParaRPr>
          </a:p>
          <a:p>
            <a:pPr>
              <a:lnSpc>
                <a:spcPct val="100000"/>
              </a:lnSpc>
              <a:spcBef>
                <a:spcPts val="360"/>
              </a:spcBef>
              <a:buNone/>
            </a:pPr>
            <a:r>
              <a:rPr b="0" lang="en-US" sz="1800" spc="-1" strike="noStrike">
                <a:solidFill>
                  <a:srgbClr val="ffffff"/>
                </a:solidFill>
                <a:latin typeface="DejaVu Sans"/>
                <a:ea typeface="DejaVu Sans"/>
              </a:rPr>
              <a:t>Incl. your team/project name and the team members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Proof of Stake (PoS)</a:t>
            </a:r>
            <a:endParaRPr b="0" lang="en-US" sz="2400" spc="-1" strike="noStrike">
              <a:latin typeface="DejaVu Sans"/>
            </a:endParaRPr>
          </a:p>
        </p:txBody>
      </p:sp>
      <p:sp>
        <p:nvSpPr>
          <p:cNvPr id="317"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There are two main approaches: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Incentives</a:t>
            </a:r>
            <a:endParaRPr b="0" lang="en-US" sz="2400" spc="-1" strike="noStrike">
              <a:latin typeface="DejaVu Sans"/>
            </a:endParaRPr>
          </a:p>
        </p:txBody>
      </p:sp>
      <p:sp>
        <p:nvSpPr>
          <p:cNvPr id="31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"Nothing at stake"</a:t>
            </a:r>
            <a:endParaRPr b="0" lang="en-US" sz="2400" spc="-1" strike="noStrike">
              <a:latin typeface="DejaVu Sans"/>
            </a:endParaRPr>
          </a:p>
        </p:txBody>
      </p:sp>
      <p:sp>
        <p:nvSpPr>
          <p:cNvPr id="32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Approaches to solve this also exist in BFT-style PoS.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Attacks</a:t>
            </a:r>
            <a:endParaRPr b="0" lang="en-US" sz="2400" spc="-1" strike="noStrike">
              <a:latin typeface="DejaVu Sans"/>
            </a:endParaRPr>
          </a:p>
        </p:txBody>
      </p:sp>
      <p:sp>
        <p:nvSpPr>
          <p:cNvPr id="323"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0" lang="en-US" sz="1800" spc="-1" strike="noStrike">
                <a:solidFill>
                  <a:srgbClr val="000000"/>
                </a:solidFill>
                <a:latin typeface="DejaVu Sans"/>
                <a:ea typeface="DejaVu Sans"/>
              </a:rPr>
              <a:t>Other attacks also exist on PoS based systems:</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000" spc="-1" strike="noStrike" cap="all">
                <a:solidFill>
                  <a:srgbClr val="008c4f"/>
                </a:solidFill>
                <a:latin typeface="DejaVu Sans"/>
                <a:ea typeface="DejaVu Sans"/>
              </a:rPr>
              <a:t>IOTA – a Blockchain for the IoT</a:t>
            </a:r>
            <a:endParaRPr b="0" lang="en-US" sz="3000" spc="-1" strike="noStrike">
              <a:latin typeface="DejaVu Sans"/>
            </a:endParaRPr>
          </a:p>
          <a:p>
            <a:pPr>
              <a:lnSpc>
                <a:spcPct val="100000"/>
              </a:lnSpc>
              <a:buNone/>
            </a:pPr>
            <a:endParaRPr b="0" lang="en-US" sz="3000" spc="-1" strike="noStrike">
              <a:latin typeface="DejaVu Sans"/>
            </a:endParaRPr>
          </a:p>
        </p:txBody>
      </p:sp>
      <p:sp>
        <p:nvSpPr>
          <p:cNvPr id="325"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Issues of Existing Blockchains</a:t>
            </a:r>
            <a:endParaRPr b="0" lang="en-US" sz="2400" spc="-1" strike="noStrike">
              <a:latin typeface="DejaVu Sans"/>
            </a:endParaRPr>
          </a:p>
        </p:txBody>
      </p:sp>
      <p:sp>
        <p:nvSpPr>
          <p:cNvPr id="327"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 Requirements</a:t>
            </a:r>
            <a:endParaRPr b="0" lang="en-US" sz="2400" spc="-1" strike="noStrike">
              <a:latin typeface="DejaVu Sans"/>
            </a:endParaRPr>
          </a:p>
        </p:txBody>
      </p:sp>
      <p:sp>
        <p:nvSpPr>
          <p:cNvPr id="329"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IOTA in a Nutshell</a:t>
            </a:r>
            <a:endParaRPr b="0" lang="en-US" sz="2400" spc="-1" strike="noStrike">
              <a:latin typeface="DejaVu Sans"/>
            </a:endParaRPr>
          </a:p>
        </p:txBody>
      </p:sp>
      <p:sp>
        <p:nvSpPr>
          <p:cNvPr id="331"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latin typeface="DejaVu Sans"/>
            </a:endParaRPr>
          </a:p>
        </p:txBody>
      </p:sp>
      <p:sp>
        <p:nvSpPr>
          <p:cNvPr id="332" name="CustomShape 3"/>
          <p:cNvSpPr/>
          <p:nvPr/>
        </p:nvSpPr>
        <p:spPr>
          <a:xfrm>
            <a:off x="335520" y="3220920"/>
            <a:ext cx="7432560" cy="11372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a:t>
            </a:r>
            <a:endParaRPr b="0" lang="en-US" sz="2400" spc="-1" strike="noStrike">
              <a:latin typeface="DejaVu Sans"/>
            </a:endParaRPr>
          </a:p>
        </p:txBody>
      </p:sp>
      <p:sp>
        <p:nvSpPr>
          <p:cNvPr id="334"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
        <p:nvSpPr>
          <p:cNvPr id="335" name="CustomShape 3"/>
          <p:cNvSpPr/>
          <p:nvPr/>
        </p:nvSpPr>
        <p:spPr>
          <a:xfrm>
            <a:off x="2886120" y="1608480"/>
            <a:ext cx="1917000" cy="11289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36" name="" descr=""/>
          <p:cNvPicPr/>
          <p:nvPr/>
        </p:nvPicPr>
        <p:blipFill>
          <a:blip r:embed="rId1"/>
          <a:stretch/>
        </p:blipFill>
        <p:spPr>
          <a:xfrm>
            <a:off x="504360" y="1300320"/>
            <a:ext cx="8865720" cy="45039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How to make a Transaction?</a:t>
            </a:r>
            <a:endParaRPr b="0" lang="en-US" sz="2400" spc="-1" strike="noStrike">
              <a:latin typeface="DejaVu Sans"/>
            </a:endParaRPr>
          </a:p>
        </p:txBody>
      </p:sp>
      <p:sp>
        <p:nvSpPr>
          <p:cNvPr id="338"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latin typeface="DejaVu Sans"/>
            </a:endParaRPr>
          </a:p>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latin typeface="DejaVu Sans"/>
            </a:endParaRPr>
          </a:p>
          <a:p>
            <a:pPr marL="343800" indent="-33948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Bonus Task – Updates </a:t>
            </a:r>
            <a:endParaRPr b="0" lang="en-US" sz="2400" spc="-1" strike="noStrike">
              <a:latin typeface="DejaVu Sans"/>
            </a:endParaRPr>
          </a:p>
        </p:txBody>
      </p:sp>
      <p:sp>
        <p:nvSpPr>
          <p:cNvPr id="195"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Please prepare your bonus task submission until 06.07.2022 – 2 pm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Submit a 60-120s video that covers the following:</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Explain the problem you want to solve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Describe your solution</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Present what you achieved so far and what you would like to do next.</a:t>
            </a:r>
            <a:endParaRPr b="0" lang="en-US" sz="1800" spc="-1" strike="noStrike">
              <a:latin typeface="DejaVu Sans"/>
            </a:endParaRPr>
          </a:p>
          <a:p>
            <a:pPr>
              <a:lnSpc>
                <a:spcPct val="100000"/>
              </a:lnSpc>
              <a:spcBef>
                <a:spcPts val="360"/>
              </a:spcBef>
              <a:buNone/>
            </a:pP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Submission procedure: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Upload the video to </a:t>
            </a:r>
            <a:r>
              <a:rPr b="0" i="1" lang="en-US" sz="1800" spc="-1" strike="noStrike">
                <a:solidFill>
                  <a:srgbClr val="000000"/>
                </a:solidFill>
                <a:latin typeface="DejaVu Sans"/>
                <a:ea typeface="DejaVu Sans"/>
              </a:rPr>
              <a:t>cryptshare.tu-clausthal.de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Send the link to </a:t>
            </a:r>
            <a:r>
              <a:rPr b="0" lang="en-US" sz="1800" spc="-1" strike="noStrike" u="sng">
                <a:solidFill>
                  <a:srgbClr val="0000ff"/>
                </a:solidFill>
                <a:uFillTx/>
                <a:latin typeface="DejaVu Sans"/>
                <a:ea typeface="DejaVu Sans"/>
                <a:hlinkClick r:id="rId1"/>
              </a:rPr>
              <a:t>etce-etce@tu-clausthal.de</a:t>
            </a:r>
            <a:endParaRPr b="0" lang="en-US" sz="1800" spc="-1" strike="noStrike">
              <a:latin typeface="DejaVu Sans"/>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Incl. your team/project name and the team members</a:t>
            </a:r>
            <a:endParaRPr b="0" lang="en-US" sz="1800" spc="-1" strike="noStrike">
              <a:latin typeface="DejaVu Sans"/>
            </a:endParaRPr>
          </a:p>
          <a:p>
            <a:pPr>
              <a:lnSpc>
                <a:spcPct val="100000"/>
              </a:lnSpc>
              <a:spcBef>
                <a:spcPts val="360"/>
              </a:spcBef>
              <a:buNone/>
            </a:pP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40" name="" descr=""/>
          <p:cNvPicPr/>
          <p:nvPr/>
        </p:nvPicPr>
        <p:blipFill>
          <a:blip r:embed="rId1"/>
          <a:stretch/>
        </p:blipFill>
        <p:spPr>
          <a:xfrm>
            <a:off x="504720" y="1270440"/>
            <a:ext cx="9587520" cy="4538880"/>
          </a:xfrm>
          <a:prstGeom prst="rect">
            <a:avLst/>
          </a:prstGeom>
          <a:ln w="0">
            <a:noFill/>
          </a:ln>
        </p:spPr>
      </p:pic>
      <p:sp>
        <p:nvSpPr>
          <p:cNvPr id="341"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43" name="" descr=""/>
          <p:cNvPicPr/>
          <p:nvPr/>
        </p:nvPicPr>
        <p:blipFill>
          <a:blip r:embed="rId1"/>
          <a:stretch/>
        </p:blipFill>
        <p:spPr>
          <a:xfrm>
            <a:off x="504360" y="1266840"/>
            <a:ext cx="9587880" cy="4844520"/>
          </a:xfrm>
          <a:prstGeom prst="rect">
            <a:avLst/>
          </a:prstGeom>
          <a:ln w="0">
            <a:noFill/>
          </a:ln>
        </p:spPr>
      </p:pic>
      <p:sp>
        <p:nvSpPr>
          <p:cNvPr id="344"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Adding Transactions</a:t>
            </a:r>
            <a:endParaRPr b="0" lang="en-US" sz="2400" spc="-1" strike="noStrike">
              <a:latin typeface="DejaVu Sans"/>
            </a:endParaRPr>
          </a:p>
        </p:txBody>
      </p:sp>
      <p:pic>
        <p:nvPicPr>
          <p:cNvPr id="346" name="" descr=""/>
          <p:cNvPicPr/>
          <p:nvPr/>
        </p:nvPicPr>
        <p:blipFill>
          <a:blip r:embed="rId1"/>
          <a:stretch/>
        </p:blipFill>
        <p:spPr>
          <a:xfrm>
            <a:off x="504360" y="1266840"/>
            <a:ext cx="9587880" cy="4844520"/>
          </a:xfrm>
          <a:prstGeom prst="rect">
            <a:avLst/>
          </a:prstGeom>
          <a:ln w="0">
            <a:noFill/>
          </a:ln>
        </p:spPr>
      </p:pic>
      <p:sp>
        <p:nvSpPr>
          <p:cNvPr id="347"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
        <p:nvSpPr>
          <p:cNvPr id="348" name="CustomShape 3"/>
          <p:cNvSpPr/>
          <p:nvPr/>
        </p:nvSpPr>
        <p:spPr>
          <a:xfrm>
            <a:off x="91440" y="6126480"/>
            <a:ext cx="11245680" cy="619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Double Spending</a:t>
            </a:r>
            <a:endParaRPr b="0" lang="en-US" sz="2400" spc="-1" strike="noStrike">
              <a:latin typeface="DejaVu Sans"/>
            </a:endParaRPr>
          </a:p>
        </p:txBody>
      </p:sp>
      <p:pic>
        <p:nvPicPr>
          <p:cNvPr id="350" name="" descr=""/>
          <p:cNvPicPr/>
          <p:nvPr/>
        </p:nvPicPr>
        <p:blipFill>
          <a:blip r:embed="rId1"/>
          <a:stretch/>
        </p:blipFill>
        <p:spPr>
          <a:xfrm>
            <a:off x="504360" y="1296360"/>
            <a:ext cx="10237320" cy="4823280"/>
          </a:xfrm>
          <a:prstGeom prst="rect">
            <a:avLst/>
          </a:prstGeom>
          <a:ln w="0">
            <a:noFill/>
          </a:ln>
        </p:spPr>
      </p:pic>
      <p:sp>
        <p:nvSpPr>
          <p:cNvPr id="351"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Advantages of IOTA</a:t>
            </a:r>
            <a:endParaRPr b="0" lang="en-US" sz="2400" spc="-1" strike="noStrike">
              <a:latin typeface="DejaVu Sans"/>
            </a:endParaRPr>
          </a:p>
        </p:txBody>
      </p:sp>
      <p:sp>
        <p:nvSpPr>
          <p:cNvPr id="353"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The Tangle – Offline Transactions</a:t>
            </a:r>
            <a:endParaRPr b="0" lang="en-US" sz="2400" spc="-1" strike="noStrike">
              <a:latin typeface="DejaVu Sans"/>
            </a:endParaRPr>
          </a:p>
        </p:txBody>
      </p:sp>
      <p:pic>
        <p:nvPicPr>
          <p:cNvPr id="355" name="" descr=""/>
          <p:cNvPicPr/>
          <p:nvPr/>
        </p:nvPicPr>
        <p:blipFill>
          <a:blip r:embed="rId1"/>
          <a:stretch/>
        </p:blipFill>
        <p:spPr>
          <a:xfrm>
            <a:off x="504720" y="1506240"/>
            <a:ext cx="11416320" cy="4741200"/>
          </a:xfrm>
          <a:prstGeom prst="rect">
            <a:avLst/>
          </a:prstGeom>
          <a:ln w="0">
            <a:noFill/>
          </a:ln>
        </p:spPr>
      </p:pic>
      <p:sp>
        <p:nvSpPr>
          <p:cNvPr id="356" name="CustomShape 2"/>
          <p:cNvSpPr/>
          <p:nvPr/>
        </p:nvSpPr>
        <p:spPr>
          <a:xfrm>
            <a:off x="263520" y="6411600"/>
            <a:ext cx="9005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a:solidFill>
                  <a:srgbClr val="a6a6a6"/>
                </a:solidFill>
                <a:latin typeface="Roboto"/>
                <a:ea typeface="Roboto"/>
              </a:rPr>
              <a:t>Image recreated based on https://github.com/noneymous/iota-consensus-presentation</a:t>
            </a:r>
            <a:endParaRPr b="0" lang="en-US" sz="900" spc="-1" strike="noStrike">
              <a:latin typeface="DejaVu San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Conclusion</a:t>
            </a:r>
            <a:endParaRPr b="0" lang="en-US" sz="2400" spc="-1" strike="noStrike">
              <a:latin typeface="DejaVu Sans"/>
            </a:endParaRPr>
          </a:p>
        </p:txBody>
      </p:sp>
      <p:sp>
        <p:nvSpPr>
          <p:cNvPr id="358"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5520" y="764640"/>
            <a:ext cx="10746720" cy="49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2400" spc="-1" strike="noStrike">
                <a:solidFill>
                  <a:srgbClr val="000000"/>
                </a:solidFill>
                <a:latin typeface="DejaVu Sans"/>
                <a:ea typeface="DejaVu Sans"/>
              </a:rPr>
              <a:t>Further Resources on IOTA</a:t>
            </a:r>
            <a:endParaRPr b="0" lang="en-US" sz="2400" spc="-1" strike="noStrike">
              <a:latin typeface="DejaVu Sans"/>
            </a:endParaRPr>
          </a:p>
        </p:txBody>
      </p:sp>
      <p:sp>
        <p:nvSpPr>
          <p:cNvPr id="360" name="CustomShape 2"/>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latin typeface="DejaVu Sans"/>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35520" y="1268640"/>
            <a:ext cx="10746720" cy="5034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buNone/>
              <a:tabLst>
                <a:tab algn="l" pos="0"/>
              </a:tabLst>
            </a:pPr>
            <a:r>
              <a:rPr b="1" lang="en-US" sz="4000" spc="-1" strike="noStrike">
                <a:solidFill>
                  <a:srgbClr val="000000"/>
                </a:solidFill>
                <a:latin typeface="DejaVu Sans"/>
                <a:ea typeface="DejaVu Sans"/>
              </a:rPr>
              <a:t>Questions?</a:t>
            </a:r>
            <a:endParaRPr b="0" lang="en-US" sz="4000" spc="-1" strike="noStrike">
              <a:latin typeface="DejaVu Sans"/>
            </a:endParaRPr>
          </a:p>
        </p:txBody>
      </p:sp>
      <p:sp>
        <p:nvSpPr>
          <p:cNvPr id="362" name="CustomShape 2"/>
          <p:cNvSpPr/>
          <p:nvPr/>
        </p:nvSpPr>
        <p:spPr>
          <a:xfrm>
            <a:off x="335520" y="764640"/>
            <a:ext cx="10746720" cy="4975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4406760"/>
            <a:ext cx="10746720" cy="13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de-DE" sz="3000" spc="-1" strike="noStrike" cap="all">
                <a:solidFill>
                  <a:srgbClr val="008c4f"/>
                </a:solidFill>
                <a:latin typeface="DejaVu Sans"/>
                <a:ea typeface="DejaVu Sans"/>
              </a:rPr>
              <a:t>Blockchain Consensus</a:t>
            </a:r>
            <a:endParaRPr b="0" lang="en-US" sz="3000" spc="-1" strike="noStrike">
              <a:latin typeface="DejaVu Sans"/>
            </a:endParaRPr>
          </a:p>
        </p:txBody>
      </p:sp>
      <p:sp>
        <p:nvSpPr>
          <p:cNvPr id="197" name="CustomShape 2"/>
          <p:cNvSpPr/>
          <p:nvPr/>
        </p:nvSpPr>
        <p:spPr>
          <a:xfrm>
            <a:off x="335520" y="2906640"/>
            <a:ext cx="10746720" cy="149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Disclaimer and Further Resources</a:t>
            </a:r>
            <a:endParaRPr b="0" lang="en-US" sz="2400" spc="-1" strike="noStrike">
              <a:latin typeface="DejaVu Sans"/>
            </a:endParaRPr>
          </a:p>
        </p:txBody>
      </p:sp>
      <p:sp>
        <p:nvSpPr>
          <p:cNvPr id="199"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latin typeface="DejaVu Sans"/>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7080" cy="49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400" spc="-1" strike="noStrike">
                <a:solidFill>
                  <a:srgbClr val="000000"/>
                </a:solidFill>
                <a:latin typeface="DejaVu Sans"/>
                <a:ea typeface="DejaVu Sans"/>
              </a:rPr>
              <a:t>Distributed consensus</a:t>
            </a:r>
            <a:endParaRPr b="0" lang="en-US" sz="2400" spc="-1" strike="noStrike">
              <a:latin typeface="DejaVu Sans"/>
            </a:endParaRPr>
          </a:p>
        </p:txBody>
      </p:sp>
      <p:sp>
        <p:nvSpPr>
          <p:cNvPr id="201" name="CustomShape 2"/>
          <p:cNvSpPr/>
          <p:nvPr/>
        </p:nvSpPr>
        <p:spPr>
          <a:xfrm>
            <a:off x="335520" y="1268640"/>
            <a:ext cx="10747080" cy="50346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buNone/>
            </a:pPr>
            <a:r>
              <a:rPr b="1" lang="en-US" sz="1800" spc="-1" strike="noStrike">
                <a:solidFill>
                  <a:srgbClr val="000000"/>
                </a:solidFill>
                <a:latin typeface="DejaVu Sans"/>
                <a:ea typeface="DejaVu Sans"/>
              </a:rPr>
              <a:t>Definition</a:t>
            </a:r>
            <a:endParaRPr b="0" lang="en-US" sz="1800" spc="-1" strike="noStrike">
              <a:latin typeface="DejaVu Sans"/>
            </a:endParaRPr>
          </a:p>
          <a:p>
            <a:pPr>
              <a:lnSpc>
                <a:spcPct val="100000"/>
              </a:lnSpc>
              <a:spcBef>
                <a:spcPts val="360"/>
              </a:spcBef>
              <a:buNone/>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Two properties must hold:</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value must have been generated by an honest node.</a:t>
            </a:r>
            <a:endParaRPr b="0" lang="en-US" sz="1800" spc="-1" strike="noStrike">
              <a:latin typeface="DejaVu Sans"/>
            </a:endParaRPr>
          </a:p>
          <a:p>
            <a:pPr marL="216000" indent="-2160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Our nodes are trying to agree on the following input:</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Which of the proposed transactions are valid?</a:t>
            </a:r>
            <a:endParaRPr b="0" lang="en-US" sz="1800" spc="-1" strike="noStrike">
              <a:latin typeface="DejaVu Sans"/>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 which order do the transactions appear in the ledger?</a:t>
            </a:r>
            <a:endParaRPr b="0" lang="en-US" sz="1800" spc="-1" strike="noStrike">
              <a:latin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313</TotalTime>
  <Application>LibreOffice/7.3.4.2$Linux_X86_64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2022-06-15T14:35:31Z</dcterms:modified>
  <cp:revision>3379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